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3911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sldNum" idx="1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Raphael</a:t>
            </a:r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- Introduce everyone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BDD1A5C-76CE-4465-975F-19CBB461B58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BDD1A5C-76CE-4465-975F-19CBB461B5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6B8107D-C830-4106-AEB2-37F1D82BB9A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4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Servo testers at hobby stores to generate control signal for </a:t>
            </a:r>
            <a:r>
              <a:rPr lang="en-US" dirty="0" err="1" smtClean="0"/>
              <a:t>ESCs</a:t>
            </a:r>
            <a:endParaRPr lang="en-US" dirty="0" smtClean="0"/>
          </a:p>
          <a:p>
            <a:r>
              <a:rPr lang="en-US" dirty="0" smtClean="0"/>
              <a:t>Speaking</a:t>
            </a:r>
          </a:p>
          <a:p>
            <a:r>
              <a:rPr lang="en-US" dirty="0" smtClean="0"/>
              <a:t>	Servo is closed</a:t>
            </a:r>
            <a:r>
              <a:rPr lang="en-US" baseline="0" dirty="0" smtClean="0"/>
              <a:t> loop motor control</a:t>
            </a:r>
          </a:p>
          <a:p>
            <a:r>
              <a:rPr lang="en-US" baseline="0" dirty="0" smtClean="0"/>
              <a:t>Expand ESC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Fix</a:t>
            </a:r>
          </a:p>
          <a:p>
            <a:r>
              <a:rPr lang="en-US" b="0" baseline="0" dirty="0" smtClean="0"/>
              <a:t>CPU darkness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BDD1A5C-76CE-4465-975F-19CBB461B58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BDD1A5C-76CE-4465-975F-19CBB461B58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BDD1A5C-76CE-4465-975F-19CBB461B58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44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Questrial"/>
              <a:buNone/>
              <a:defRPr sz="3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Questrial"/>
              <a:buNone/>
              <a:defRPr sz="28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Questrial"/>
              <a:buNone/>
              <a:defRPr sz="24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Questrial"/>
              <a:buNone/>
              <a:defRPr sz="20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Questrial"/>
              <a:buNone/>
              <a:defRPr sz="20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Questrial"/>
              <a:buNone/>
              <a:defRPr sz="20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Questrial"/>
              <a:buNone/>
              <a:defRPr sz="20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Questrial"/>
              <a:buNone/>
              <a:defRPr sz="20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Questrial"/>
              <a:buNone/>
              <a:defRPr sz="20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4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rot="10800000" flipH="1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 flipH="1">
            <a:off x="4526627" y="761799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 rot="10800000">
            <a:off x="4526627" y="1551358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F7F6-4090-45B8-BC0F-44002845A983}" type="datetimeFigureOut">
              <a:rPr lang="en-US" smtClean="0"/>
              <a:pPr/>
              <a:t>9/25/14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637F-D70C-44CF-93A2-382B856764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4000" b="1" cap="small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20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4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2400" b="1"/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2400" b="1"/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4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699" cy="585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3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4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44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2667000" y="5264275"/>
            <a:ext cx="4038599" cy="56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ctr" rtl="0">
              <a:spcBef>
                <a:spcPts val="50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2500" dirty="0" smtClean="0">
                <a:solidFill>
                  <a:schemeClr val="dk1"/>
                </a:solidFill>
              </a:rPr>
              <a:t>Electrical </a:t>
            </a:r>
            <a:r>
              <a:rPr lang="en" sz="2500" dirty="0" smtClean="0">
                <a:solidFill>
                  <a:schemeClr val="dk1"/>
                </a:solidFill>
              </a:rPr>
              <a:t>Workshop</a:t>
            </a:r>
            <a:endParaRPr lang="en" sz="2500" dirty="0">
              <a:solidFill>
                <a:schemeClr val="dk1"/>
              </a:solidFill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3581400" y="5645275"/>
            <a:ext cx="2057400" cy="861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5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Session </a:t>
            </a:r>
            <a:r>
              <a:rPr lang="en" sz="25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One</a:t>
            </a:r>
            <a:endParaRPr lang="en" sz="250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5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9/2</a:t>
            </a:r>
            <a:r>
              <a:rPr lang="en-US" sz="25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lang="en" sz="25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/2014</a:t>
            </a:r>
            <a:endParaRPr lang="en" sz="250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2500" b="0" i="0" u="none" strike="noStrike" cap="none" baseline="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485"/>
            <a:ext cx="8229600" cy="960438"/>
          </a:xfrm>
        </p:spPr>
        <p:txBody>
          <a:bodyPr/>
          <a:lstStyle/>
          <a:p>
            <a:r>
              <a:rPr lang="en-US" dirty="0" smtClean="0"/>
              <a:t>Proper way to put on Crimp</a:t>
            </a:r>
            <a:endParaRPr lang="en-US" dirty="0"/>
          </a:p>
        </p:txBody>
      </p:sp>
      <p:pic>
        <p:nvPicPr>
          <p:cNvPr id="4098" name="Picture 2" descr="C:\Users\toshitha\Desktop\robotics presentation\Pawo_Pawomat_AVG_single_stripped_wi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9" y="1528618"/>
            <a:ext cx="2349642" cy="23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2722" y="4008704"/>
            <a:ext cx="16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First</a:t>
            </a:r>
            <a:r>
              <a:rPr lang="en-US" dirty="0" smtClean="0"/>
              <a:t>: strip wire</a:t>
            </a:r>
            <a:endParaRPr lang="en-US" dirty="0"/>
          </a:p>
        </p:txBody>
      </p:sp>
      <p:pic>
        <p:nvPicPr>
          <p:cNvPr id="4099" name="Picture 3" descr="C:\Users\toshitha\Desktop\robotics presentation\Crimping area of spade terminal_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28618"/>
            <a:ext cx="4601882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5841" y="3826823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Second</a:t>
            </a:r>
            <a:r>
              <a:rPr lang="en-US" dirty="0" smtClean="0"/>
              <a:t>: Slide crimp over the stripped part of the wire</a:t>
            </a:r>
            <a:endParaRPr lang="en-US" dirty="0"/>
          </a:p>
        </p:txBody>
      </p:sp>
      <p:pic>
        <p:nvPicPr>
          <p:cNvPr id="4101" name="Picture 5" descr="C:\Users\toshitha\Desktop\robotics presentation\w190c_1_1024x1024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4744181"/>
            <a:ext cx="3121025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405418"/>
            <a:ext cx="73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Finally</a:t>
            </a:r>
            <a:r>
              <a:rPr lang="en-US" dirty="0" smtClean="0"/>
              <a:t>: Using a crimper, squeeze on the crimping area to attach the crimp.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9247" t="29065" r="8687" b="24810"/>
          <a:stretch/>
        </p:blipFill>
        <p:spPr>
          <a:xfrm>
            <a:off x="838200" y="4500418"/>
            <a:ext cx="3345258" cy="18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1-12-01 at 6.55.3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00400"/>
            <a:ext cx="3213100" cy="2749596"/>
          </a:xfrm>
          <a:prstGeom prst="roundRect">
            <a:avLst>
              <a:gd name="adj" fmla="val 543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38600" y="1524000"/>
            <a:ext cx="502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9100" indent="-38258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13" indent="-27305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55588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36538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rgbClr val="B58B80"/>
              </a:buClr>
              <a:buSzPct val="9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9075" indent="-182563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rgbClr val="C3986D"/>
              </a:buClr>
              <a:buSzPct val="100000"/>
              <a:buFont typeface="Arial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kern="0" spc="-150" dirty="0" smtClean="0"/>
              <a:t>2013 cRIO;   4 Slots</a:t>
            </a:r>
          </a:p>
          <a:p>
            <a:pPr lvl="1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u="sng" dirty="0" smtClean="0"/>
              <a:t>Power</a:t>
            </a:r>
          </a:p>
          <a:p>
            <a:pPr lvl="2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24V Power via PD Board.</a:t>
            </a:r>
          </a:p>
          <a:p>
            <a:pPr lvl="1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u="sng" dirty="0" smtClean="0"/>
              <a:t>Processor</a:t>
            </a:r>
          </a:p>
          <a:p>
            <a:pPr lvl="2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400 MHz Freescale MPC5125.</a:t>
            </a:r>
          </a:p>
          <a:p>
            <a:pPr lvl="1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u="sng" dirty="0" smtClean="0"/>
              <a:t>Memory</a:t>
            </a:r>
            <a:endParaRPr lang="en-US" sz="2400" i="1" u="sng" dirty="0" smtClean="0"/>
          </a:p>
          <a:p>
            <a:pPr lvl="2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256MB System.</a:t>
            </a:r>
          </a:p>
          <a:p>
            <a:pPr lvl="2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512MB Storage.</a:t>
            </a:r>
          </a:p>
          <a:p>
            <a:pPr marL="449263" lvl="1" indent="0">
              <a:lnSpc>
                <a:spcPct val="80000"/>
              </a:lnSpc>
              <a:spcAft>
                <a:spcPts val="400"/>
              </a:spcAft>
              <a:buNone/>
            </a:pPr>
            <a:endParaRPr lang="en-US" dirty="0"/>
          </a:p>
          <a:p>
            <a:pPr marL="449263" lvl="1" indent="0">
              <a:lnSpc>
                <a:spcPct val="80000"/>
              </a:lnSpc>
              <a:spcAft>
                <a:spcPts val="400"/>
              </a:spcAft>
              <a:buNone/>
            </a:pPr>
            <a:r>
              <a:rPr lang="en-US" dirty="0" smtClean="0"/>
              <a:t>Cannot provide enough power to control the motors</a:t>
            </a:r>
          </a:p>
          <a:p>
            <a:pPr marL="449263" lvl="1" indent="0">
              <a:lnSpc>
                <a:spcPct val="80000"/>
              </a:lnSpc>
              <a:spcAft>
                <a:spcPts val="400"/>
              </a:spcAft>
              <a:buNone/>
            </a:pPr>
            <a:endParaRPr lang="en-US" dirty="0"/>
          </a:p>
          <a:p>
            <a:pPr marL="449263" lvl="1" indent="0">
              <a:lnSpc>
                <a:spcPct val="80000"/>
              </a:lnSpc>
              <a:spcAft>
                <a:spcPts val="400"/>
              </a:spcAft>
              <a:buNone/>
            </a:pPr>
            <a:r>
              <a:rPr lang="en-US" dirty="0" smtClean="0"/>
              <a:t>So…</a:t>
            </a:r>
          </a:p>
          <a:p>
            <a:pPr lvl="2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4343400" cy="4648200"/>
          </a:xfrm>
        </p:spPr>
        <p:txBody>
          <a:bodyPr/>
          <a:lstStyle/>
          <a:p>
            <a:pPr>
              <a:buNone/>
            </a:pPr>
            <a:r>
              <a:rPr lang="en-US" spc="-150" dirty="0" smtClean="0"/>
              <a:t>The “Brain” of the robot</a:t>
            </a:r>
            <a:br>
              <a:rPr lang="en-US" spc="-150" dirty="0" smtClean="0"/>
            </a:br>
            <a:r>
              <a:rPr lang="en-US" spc="-150" dirty="0"/>
              <a:t>s</a:t>
            </a:r>
            <a:r>
              <a:rPr lang="en-US" sz="2400" dirty="0" smtClean="0"/>
              <a:t>ends control signals to components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02894" y="321648"/>
            <a:ext cx="7467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Robot Controller</a:t>
            </a:r>
            <a:br>
              <a:rPr lang="en-US" dirty="0" smtClean="0"/>
            </a:br>
            <a:r>
              <a:rPr lang="en-US" sz="2000" i="1" dirty="0" err="1" smtClean="0"/>
              <a:t>CompactRIO</a:t>
            </a:r>
            <a:r>
              <a:rPr lang="en-US" sz="2000" i="1" dirty="0" smtClean="0"/>
              <a:t> National Instruments Embedded Controller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681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12-01 at 6.55.3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2048039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60740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cRIO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71800"/>
            <a:ext cx="1827310" cy="1489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1800" y="1981200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Motor/Speed</a:t>
            </a:r>
          </a:p>
          <a:p>
            <a:r>
              <a:rPr lang="en-US" sz="3200" dirty="0" smtClean="0"/>
              <a:t>Controller</a:t>
            </a:r>
            <a:endParaRPr lang="en-US" sz="3200" dirty="0"/>
          </a:p>
        </p:txBody>
      </p:sp>
      <p:grpSp>
        <p:nvGrpSpPr>
          <p:cNvPr id="2" name="Group 4"/>
          <p:cNvGrpSpPr/>
          <p:nvPr/>
        </p:nvGrpSpPr>
        <p:grpSpPr>
          <a:xfrm>
            <a:off x="6167113" y="2286000"/>
            <a:ext cx="2976887" cy="2391122"/>
            <a:chOff x="5111689" y="3122400"/>
            <a:chExt cx="4196087" cy="33055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689" y="3122400"/>
              <a:ext cx="4196087" cy="330552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277104" y="3821987"/>
              <a:ext cx="1775474" cy="517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noFill/>
                <a:effectLst/>
                <a:latin typeface="Tw Cen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81800" y="16074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Motor</a:t>
            </a:r>
            <a:endParaRPr lang="en-US" sz="4800" dirty="0"/>
          </a:p>
        </p:txBody>
      </p:sp>
      <p:sp>
        <p:nvSpPr>
          <p:cNvPr id="20" name="Rectangle 19"/>
          <p:cNvSpPr/>
          <p:nvPr/>
        </p:nvSpPr>
        <p:spPr>
          <a:xfrm>
            <a:off x="5562600" y="3429000"/>
            <a:ext cx="121920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62600" y="3733800"/>
            <a:ext cx="12192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2514600" y="3581399"/>
            <a:ext cx="990600" cy="45719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43200" y="2286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</a:rPr>
              <a:t>Connections</a:t>
            </a: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2743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Copper Wire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000000"/>
                </a:solidFill>
              </a:rPr>
              <a:t>Spike</a:t>
            </a:r>
            <a:r>
              <a:rPr lang="en-US" dirty="0" smtClean="0">
                <a:solidFill>
                  <a:srgbClr val="000000"/>
                </a:solidFill>
              </a:rPr>
              <a:t> Relays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4800600" cy="24383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Relays close or open the circuit based on signals from the cRIO. </a:t>
            </a:r>
            <a:endParaRPr lang="en-US" dirty="0"/>
          </a:p>
          <a:p>
            <a:r>
              <a:rPr lang="en-US" dirty="0" smtClean="0"/>
              <a:t>Meant for smaller motors</a:t>
            </a:r>
          </a:p>
          <a:p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IFIW-SP1_l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600200"/>
            <a:ext cx="4032115" cy="33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n-lt"/>
              </a:rPr>
              <a:t>How an H-Bridge Works</a:t>
            </a:r>
            <a:br>
              <a:rPr lang="en-US" dirty="0" smtClean="0">
                <a:solidFill>
                  <a:srgbClr val="000000"/>
                </a:solidFill>
                <a:latin typeface="+mn-lt"/>
              </a:rPr>
            </a:b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828800" y="2260716"/>
            <a:ext cx="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600200" y="2794116"/>
            <a:ext cx="22860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28800" y="3175116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28800" y="2794116"/>
            <a:ext cx="0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2260716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0" y="3251316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2260716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43400" y="2870316"/>
            <a:ext cx="22860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0" y="2870316"/>
            <a:ext cx="0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8800" y="5232516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3784716"/>
            <a:ext cx="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600200" y="4318116"/>
            <a:ext cx="22860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28800" y="4318116"/>
            <a:ext cx="0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0" y="3860916"/>
            <a:ext cx="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343400" y="4394316"/>
            <a:ext cx="22860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4394316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28800" y="4699116"/>
            <a:ext cx="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4699116"/>
            <a:ext cx="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31181" y="3780035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57600" y="3780216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lowchart: Connector 23"/>
          <p:cNvSpPr/>
          <p:nvPr/>
        </p:nvSpPr>
        <p:spPr>
          <a:xfrm>
            <a:off x="3159444" y="2212489"/>
            <a:ext cx="91440" cy="9144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4"/>
          <p:cNvGrpSpPr/>
          <p:nvPr/>
        </p:nvGrpSpPr>
        <p:grpSpPr>
          <a:xfrm>
            <a:off x="2743200" y="3347168"/>
            <a:ext cx="914400" cy="874780"/>
            <a:chOff x="4114800" y="2970339"/>
            <a:chExt cx="914400" cy="914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572000" y="2970339"/>
              <a:ext cx="0" cy="914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114800" y="3427539"/>
              <a:ext cx="914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Flowchart: Connector 27"/>
          <p:cNvSpPr/>
          <p:nvPr/>
        </p:nvSpPr>
        <p:spPr>
          <a:xfrm>
            <a:off x="2768483" y="3325365"/>
            <a:ext cx="869979" cy="914400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8"/>
          <p:cNvGrpSpPr/>
          <p:nvPr/>
        </p:nvGrpSpPr>
        <p:grpSpPr>
          <a:xfrm>
            <a:off x="1905000" y="2362200"/>
            <a:ext cx="2590800" cy="2819400"/>
            <a:chOff x="2057399" y="1600201"/>
            <a:chExt cx="3124200" cy="4191000"/>
          </a:xfrm>
        </p:grpSpPr>
        <p:grpSp>
          <p:nvGrpSpPr>
            <p:cNvPr id="29" name="Group 198"/>
            <p:cNvGrpSpPr/>
            <p:nvPr/>
          </p:nvGrpSpPr>
          <p:grpSpPr>
            <a:xfrm>
              <a:off x="2057399" y="3886202"/>
              <a:ext cx="0" cy="1904999"/>
              <a:chOff x="2057399" y="1600202"/>
              <a:chExt cx="0" cy="1904999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2057399" y="1600202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2057399" y="1981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2057399" y="2362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2057399" y="2743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2057399" y="3124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04"/>
            <p:cNvGrpSpPr/>
            <p:nvPr/>
          </p:nvGrpSpPr>
          <p:grpSpPr>
            <a:xfrm rot="10800000">
              <a:off x="2057399" y="3886202"/>
              <a:ext cx="3124200" cy="1"/>
              <a:chOff x="2057401" y="3505197"/>
              <a:chExt cx="3124200" cy="1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20574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3622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6670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29718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32004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5052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38100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4114801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4419602" y="3505198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4648201" y="3505197"/>
                <a:ext cx="5334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215"/>
            <p:cNvGrpSpPr/>
            <p:nvPr/>
          </p:nvGrpSpPr>
          <p:grpSpPr>
            <a:xfrm flipH="1">
              <a:off x="5181597" y="1981201"/>
              <a:ext cx="2" cy="1904999"/>
              <a:chOff x="2057401" y="1600201"/>
              <a:chExt cx="2" cy="1904999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2057403" y="1600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2057401" y="1981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057401" y="2362201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057401" y="2743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2057402" y="3124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>
              <a:off x="5181599" y="1600201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53"/>
          <p:cNvGrpSpPr/>
          <p:nvPr/>
        </p:nvGrpSpPr>
        <p:grpSpPr>
          <a:xfrm flipH="1">
            <a:off x="1905000" y="2331234"/>
            <a:ext cx="2590800" cy="2819400"/>
            <a:chOff x="2057400" y="1600200"/>
            <a:chExt cx="3124200" cy="4191000"/>
          </a:xfrm>
        </p:grpSpPr>
        <p:grpSp>
          <p:nvGrpSpPr>
            <p:cNvPr id="54" name="Group 198"/>
            <p:cNvGrpSpPr/>
            <p:nvPr/>
          </p:nvGrpSpPr>
          <p:grpSpPr>
            <a:xfrm>
              <a:off x="2057400" y="3886200"/>
              <a:ext cx="0" cy="1905000"/>
              <a:chOff x="2057400" y="1600200"/>
              <a:chExt cx="0" cy="190500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2057400" y="1600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2057400" y="1981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057400" y="2362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057400" y="2743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2057400" y="3124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204"/>
            <p:cNvGrpSpPr/>
            <p:nvPr/>
          </p:nvGrpSpPr>
          <p:grpSpPr>
            <a:xfrm rot="10800000">
              <a:off x="2057400" y="3886200"/>
              <a:ext cx="3124200" cy="0"/>
              <a:chOff x="2057400" y="3505200"/>
              <a:chExt cx="3124200" cy="0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20574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23622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26670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9718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32004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35052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>
                <a:off x="38100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41148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4419600" y="3505200"/>
                <a:ext cx="3048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4648200" y="3505200"/>
                <a:ext cx="5334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215"/>
            <p:cNvGrpSpPr/>
            <p:nvPr/>
          </p:nvGrpSpPr>
          <p:grpSpPr>
            <a:xfrm flipH="1">
              <a:off x="5135881" y="1981200"/>
              <a:ext cx="45719" cy="1905000"/>
              <a:chOff x="2057400" y="1600200"/>
              <a:chExt cx="0" cy="1905000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>
                <a:off x="2057400" y="1600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2057400" y="1981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2057400" y="2362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2057400" y="2743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2057400" y="3124200"/>
                <a:ext cx="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Arrow Connector 57"/>
            <p:cNvCxnSpPr/>
            <p:nvPr/>
          </p:nvCxnSpPr>
          <p:spPr>
            <a:xfrm>
              <a:off x="5181600" y="160020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wn Arrow 78"/>
          <p:cNvSpPr/>
          <p:nvPr/>
        </p:nvSpPr>
        <p:spPr>
          <a:xfrm rot="16200000">
            <a:off x="6531656" y="3176266"/>
            <a:ext cx="762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Down Arrow 79"/>
          <p:cNvSpPr/>
          <p:nvPr/>
        </p:nvSpPr>
        <p:spPr>
          <a:xfrm rot="5400000">
            <a:off x="6490712" y="3166002"/>
            <a:ext cx="762000" cy="533400"/>
          </a:xfrm>
          <a:prstGeom prst="downArrow">
            <a:avLst>
              <a:gd name="adj1" fmla="val 50000"/>
              <a:gd name="adj2" fmla="val 41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09800" y="42362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  MOTOR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084102" y="158925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+12V</a:t>
            </a:r>
            <a:endParaRPr lang="en-US" dirty="0">
              <a:latin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33600" y="53792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Ground</a:t>
            </a:r>
            <a:endParaRPr lang="en-US" dirty="0">
              <a:latin typeface="+mn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43000" y="2788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S1</a:t>
            </a:r>
            <a:endParaRPr lang="en-US" dirty="0">
              <a:latin typeface="+mn-lt"/>
            </a:endParaRPr>
          </a:p>
        </p:txBody>
      </p:sp>
      <p:sp>
        <p:nvSpPr>
          <p:cNvPr id="87" name="TextBox 86"/>
          <p:cNvSpPr txBox="1"/>
          <p:nvPr/>
        </p:nvSpPr>
        <p:spPr>
          <a:xfrm rot="10800000" flipV="1">
            <a:off x="4724400" y="28646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S3</a:t>
            </a:r>
            <a:endParaRPr lang="en-US" dirty="0">
              <a:latin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 rot="10800000" flipV="1">
            <a:off x="4724400" y="43886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S4</a:t>
            </a:r>
            <a:endParaRPr lang="en-US" dirty="0">
              <a:latin typeface="+mn-lt"/>
            </a:endParaRPr>
          </a:p>
        </p:txBody>
      </p:sp>
      <p:sp>
        <p:nvSpPr>
          <p:cNvPr id="89" name="TextBox 88"/>
          <p:cNvSpPr txBox="1"/>
          <p:nvPr/>
        </p:nvSpPr>
        <p:spPr>
          <a:xfrm rot="10800000" flipV="1">
            <a:off x="1143001" y="4312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S2</a:t>
            </a:r>
            <a:endParaRPr lang="en-US" dirty="0">
              <a:latin typeface="+mn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414841" y="2443689"/>
            <a:ext cx="289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n-lt"/>
                <a:cs typeface="Times New Roman" pitchFamily="18" charset="0"/>
              </a:rPr>
              <a:t>S1+S4 </a:t>
            </a:r>
          </a:p>
          <a:p>
            <a:pPr algn="ctr"/>
            <a:endParaRPr lang="en-US" sz="3200" dirty="0" smtClean="0">
              <a:latin typeface="+mn-lt"/>
              <a:cs typeface="Times New Roman" pitchFamily="18" charset="0"/>
            </a:endParaRPr>
          </a:p>
          <a:p>
            <a:pPr algn="ctr"/>
            <a:endParaRPr lang="en-US" sz="3200" dirty="0">
              <a:latin typeface="+mn-lt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+mn-lt"/>
                <a:cs typeface="Times New Roman" pitchFamily="18" charset="0"/>
              </a:rPr>
              <a:t>FULL FORWARD</a:t>
            </a:r>
            <a:endParaRPr lang="en-US" sz="3200" dirty="0">
              <a:latin typeface="+mn-lt"/>
              <a:cs typeface="Times New Roman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414841" y="2445408"/>
            <a:ext cx="289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n-lt"/>
                <a:cs typeface="Times New Roman" pitchFamily="18" charset="0"/>
              </a:rPr>
              <a:t>S3+S2</a:t>
            </a:r>
          </a:p>
          <a:p>
            <a:pPr algn="ctr"/>
            <a:endParaRPr lang="en-US" sz="3200" dirty="0" smtClean="0">
              <a:latin typeface="+mn-lt"/>
              <a:cs typeface="Times New Roman" pitchFamily="18" charset="0"/>
            </a:endParaRPr>
          </a:p>
          <a:p>
            <a:pPr algn="ctr"/>
            <a:endParaRPr lang="en-US" sz="3200" dirty="0">
              <a:latin typeface="+mn-lt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+mn-lt"/>
                <a:cs typeface="Times New Roman" pitchFamily="18" charset="0"/>
              </a:rPr>
              <a:t>FULL REVERSE</a:t>
            </a:r>
            <a:endParaRPr lang="en-US" sz="3200" dirty="0">
              <a:latin typeface="+mn-lt"/>
              <a:cs typeface="Times New Roman" pitchFamily="18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3209852" y="1964453"/>
            <a:ext cx="0" cy="2902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3250388" y="5215775"/>
            <a:ext cx="6876" cy="2485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Connector 91"/>
          <p:cNvSpPr/>
          <p:nvPr/>
        </p:nvSpPr>
        <p:spPr>
          <a:xfrm>
            <a:off x="1778304" y="318410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4537472" y="3186381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780576" y="4687661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4526096" y="4689933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425954" y="2444459"/>
            <a:ext cx="289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n-lt"/>
                <a:cs typeface="Times New Roman" pitchFamily="18" charset="0"/>
              </a:rPr>
              <a:t>S1+S3</a:t>
            </a:r>
          </a:p>
          <a:p>
            <a:pPr algn="ctr"/>
            <a:endParaRPr lang="en-US" sz="3200" dirty="0" smtClean="0">
              <a:latin typeface="+mn-lt"/>
              <a:cs typeface="Times New Roman" pitchFamily="18" charset="0"/>
            </a:endParaRPr>
          </a:p>
          <a:p>
            <a:pPr algn="ctr"/>
            <a:endParaRPr lang="en-US" sz="3200" dirty="0">
              <a:latin typeface="+mn-lt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+mn-lt"/>
                <a:cs typeface="Times New Roman" pitchFamily="18" charset="0"/>
              </a:rPr>
              <a:t>BRAKE</a:t>
            </a:r>
            <a:endParaRPr lang="en-US" sz="3200" dirty="0">
              <a:latin typeface="+mn-lt"/>
              <a:cs typeface="Times New Roman" pitchFamily="18" charset="0"/>
            </a:endParaRPr>
          </a:p>
        </p:txBody>
      </p:sp>
      <p:sp>
        <p:nvSpPr>
          <p:cNvPr id="98" name="Arc 97"/>
          <p:cNvSpPr/>
          <p:nvPr/>
        </p:nvSpPr>
        <p:spPr>
          <a:xfrm>
            <a:off x="2438400" y="2514600"/>
            <a:ext cx="1600200" cy="685800"/>
          </a:xfrm>
          <a:prstGeom prst="arc">
            <a:avLst>
              <a:gd name="adj1" fmla="val 16247832"/>
              <a:gd name="adj2" fmla="val 129616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6077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754 0.00046 L -0.1342 0.00046 L -0.1342 0.22101 L 0.16701 0.22101 L 0.16701 0.43323 L 0.01997 0.43323 " pathEditMode="relative" rAng="0" ptsTypes="AAAAAA">
                                      <p:cBhvr>
                                        <p:cTn id="1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16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11 -4.88313E-7 L 0.13785 -0.00278 L 0.13785 0.21546 L -0.16111 0.21824 L -0.16215 0.43115 L -0.00903 0.42976 " pathEditMode="relative" rAng="0" ptsTypes="AAAAAA">
                                      <p:cBhvr>
                                        <p:cTn id="6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14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6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79" grpId="0" animBg="1"/>
      <p:bldP spid="79" grpId="1" animBg="1"/>
      <p:bldP spid="80" grpId="0" animBg="1"/>
      <p:bldP spid="80" grpId="1" animBg="1"/>
      <p:bldP spid="90" grpId="0"/>
      <p:bldP spid="91" grpId="0"/>
      <p:bldP spid="91" grpId="1"/>
      <p:bldP spid="97" grpId="0"/>
      <p:bldP spid="97" grpId="1"/>
      <p:bldP spid="98" grpId="0" animBg="1"/>
      <p:bldP spid="9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330" y="27463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Electric Speed Controllers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Controls the current sent to the motors and the direction the motor turns.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>
          <a:xfrm>
            <a:off x="141624" y="3023889"/>
            <a:ext cx="838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 Victor 888 ESC                          </a:t>
            </a:r>
            <a:r>
              <a:rPr lang="en-US" b="1" dirty="0" smtClean="0"/>
              <a:t> </a:t>
            </a:r>
            <a:r>
              <a:rPr lang="en-US" b="1" dirty="0" smtClean="0"/>
              <a:t>Jaguar ESC</a:t>
            </a:r>
            <a:r>
              <a:rPr lang="en-US" dirty="0" smtClean="0"/>
              <a:t>	            </a:t>
            </a:r>
            <a:r>
              <a:rPr lang="en-US" b="1" dirty="0" smtClean="0"/>
              <a:t>Talon </a:t>
            </a:r>
            <a:r>
              <a:rPr lang="en-US" b="1" dirty="0" smtClean="0"/>
              <a:t>ESC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" y="4007434"/>
            <a:ext cx="2617969" cy="2617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5" y="4033859"/>
            <a:ext cx="3365464" cy="2743944"/>
          </a:xfrm>
          <a:prstGeom prst="rect">
            <a:avLst/>
          </a:prstGeom>
        </p:spPr>
      </p:pic>
      <p:pic>
        <p:nvPicPr>
          <p:cNvPr id="8" name="Picture 7" descr="talon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3653603"/>
            <a:ext cx="3377046" cy="29718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42453" y="3381069"/>
            <a:ext cx="22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Small, PWM Only 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53145" y="3044003"/>
            <a:ext cx="0" cy="3733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02036" y="3053116"/>
            <a:ext cx="0" cy="3733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42452" y="3390743"/>
            <a:ext cx="77931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42452" y="3750401"/>
            <a:ext cx="77931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"/>
          <p:cNvSpPr txBox="1"/>
          <p:nvPr/>
        </p:nvSpPr>
        <p:spPr>
          <a:xfrm>
            <a:off x="6019800" y="3381069"/>
            <a:ext cx="233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Small, PWM Only </a:t>
            </a:r>
            <a:endParaRPr lang="en-US" b="1" dirty="0"/>
          </a:p>
        </p:txBody>
      </p:sp>
      <p:sp>
        <p:nvSpPr>
          <p:cNvPr id="20" name="TextBox 7"/>
          <p:cNvSpPr txBox="1"/>
          <p:nvPr/>
        </p:nvSpPr>
        <p:spPr>
          <a:xfrm>
            <a:off x="3048000" y="3381069"/>
            <a:ext cx="261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Large, PWM and CAN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497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199" y="169999"/>
            <a:ext cx="8229600" cy="1143000"/>
          </a:xfrm>
        </p:spPr>
        <p:txBody>
          <a:bodyPr/>
          <a:lstStyle/>
          <a:p>
            <a:r>
              <a:rPr lang="en-US" u="sng" dirty="0"/>
              <a:t>P</a:t>
            </a:r>
            <a:r>
              <a:rPr lang="en-US" dirty="0"/>
              <a:t>ulse </a:t>
            </a:r>
            <a:r>
              <a:rPr lang="en-US" u="sng" dirty="0"/>
              <a:t>W</a:t>
            </a:r>
            <a:r>
              <a:rPr lang="en-US" dirty="0"/>
              <a:t>idth </a:t>
            </a:r>
            <a:r>
              <a:rPr lang="en-US" u="sng" dirty="0" smtClean="0"/>
              <a:t>M</a:t>
            </a:r>
            <a:r>
              <a:rPr lang="en-US" dirty="0" smtClean="0"/>
              <a:t>odulation(</a:t>
            </a:r>
            <a:r>
              <a:rPr lang="en-US" dirty="0"/>
              <a:t>PWM)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5876" y="1419830"/>
            <a:ext cx="8229600" cy="4525963"/>
          </a:xfrm>
        </p:spPr>
        <p:txBody>
          <a:bodyPr/>
          <a:lstStyle/>
          <a:p>
            <a:r>
              <a:rPr lang="en-US" dirty="0"/>
              <a:t>Pulse Width Modulation is used in two ways on our FIRST Robots:</a:t>
            </a:r>
          </a:p>
          <a:p>
            <a:pPr marL="963613" lvl="1" indent="-514350">
              <a:buFont typeface="+mj-lt"/>
              <a:buAutoNum type="arabicPeriod"/>
            </a:pPr>
            <a:r>
              <a:rPr lang="en-US" dirty="0" smtClean="0"/>
              <a:t>To provide a varying amount of power to the motors.</a:t>
            </a:r>
          </a:p>
          <a:p>
            <a:pPr marL="963613" lvl="1" indent="-514350">
              <a:buFont typeface="+mj-lt"/>
              <a:buAutoNum type="arabicPeriod"/>
            </a:pPr>
            <a:r>
              <a:rPr lang="en-US" dirty="0" smtClean="0"/>
              <a:t>To communicate with the Speed controller.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343400"/>
            <a:ext cx="3810000" cy="2387600"/>
          </a:xfrm>
          <a:prstGeom prst="rect">
            <a:avLst/>
          </a:prstGeom>
        </p:spPr>
      </p:pic>
      <p:grpSp>
        <p:nvGrpSpPr>
          <p:cNvPr id="9" name="Content Placeholder 6"/>
          <p:cNvGrpSpPr>
            <a:grpSpLocks noGrp="1"/>
          </p:cNvGrpSpPr>
          <p:nvPr/>
        </p:nvGrpSpPr>
        <p:grpSpPr>
          <a:xfrm>
            <a:off x="5625373" y="3869057"/>
            <a:ext cx="2983292" cy="2953333"/>
            <a:chOff x="2491292" y="1717344"/>
            <a:chExt cx="4324641" cy="4050564"/>
          </a:xfrm>
        </p:grpSpPr>
        <p:cxnSp>
          <p:nvCxnSpPr>
            <p:cNvPr id="10" name="Straight Connector 9"/>
            <p:cNvCxnSpPr>
              <a:stCxn id="21" idx="2"/>
            </p:cNvCxnSpPr>
            <p:nvPr/>
          </p:nvCxnSpPr>
          <p:spPr>
            <a:xfrm flipH="1">
              <a:off x="2788418" y="2250744"/>
              <a:ext cx="1871256" cy="17804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2"/>
              <a:endCxn id="24" idx="0"/>
            </p:cNvCxnSpPr>
            <p:nvPr/>
          </p:nvCxnSpPr>
          <p:spPr>
            <a:xfrm flipH="1">
              <a:off x="4052635" y="2250744"/>
              <a:ext cx="607039" cy="298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1" idx="2"/>
              <a:endCxn id="26" idx="0"/>
            </p:cNvCxnSpPr>
            <p:nvPr/>
          </p:nvCxnSpPr>
          <p:spPr>
            <a:xfrm flipH="1">
              <a:off x="2910393" y="2250744"/>
              <a:ext cx="1749282" cy="298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1" idx="2"/>
              <a:endCxn id="19" idx="0"/>
            </p:cNvCxnSpPr>
            <p:nvPr/>
          </p:nvCxnSpPr>
          <p:spPr>
            <a:xfrm flipH="1">
              <a:off x="4064012" y="2250744"/>
              <a:ext cx="595663" cy="17804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1" idx="2"/>
              <a:endCxn id="23" idx="0"/>
            </p:cNvCxnSpPr>
            <p:nvPr/>
          </p:nvCxnSpPr>
          <p:spPr>
            <a:xfrm>
              <a:off x="4659675" y="2250744"/>
              <a:ext cx="557575" cy="17804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1" idx="2"/>
              <a:endCxn id="20" idx="0"/>
            </p:cNvCxnSpPr>
            <p:nvPr/>
          </p:nvCxnSpPr>
          <p:spPr>
            <a:xfrm>
              <a:off x="4659675" y="2250744"/>
              <a:ext cx="1737159" cy="17804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1" idx="2"/>
              <a:endCxn id="27" idx="0"/>
            </p:cNvCxnSpPr>
            <p:nvPr/>
          </p:nvCxnSpPr>
          <p:spPr>
            <a:xfrm>
              <a:off x="4659675" y="2250744"/>
              <a:ext cx="546198" cy="298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" idx="2"/>
              <a:endCxn id="25" idx="0"/>
            </p:cNvCxnSpPr>
            <p:nvPr/>
          </p:nvCxnSpPr>
          <p:spPr>
            <a:xfrm>
              <a:off x="4659675" y="2250744"/>
              <a:ext cx="1725783" cy="298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27"/>
            <p:cNvGrpSpPr/>
            <p:nvPr/>
          </p:nvGrpSpPr>
          <p:grpSpPr>
            <a:xfrm>
              <a:off x="2491292" y="1717344"/>
              <a:ext cx="4324641" cy="4050564"/>
              <a:chOff x="2491292" y="1717344"/>
              <a:chExt cx="4324641" cy="405056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644911" y="4031212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977733" y="4031212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102100" y="1717344"/>
                <a:ext cx="1115148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cRIO</a:t>
                </a:r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502668" y="4031212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798148" y="4031212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633535" y="5234508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966357" y="5234508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491292" y="5234508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786772" y="5234508"/>
                <a:ext cx="838200" cy="533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ESC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20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950" y="163116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C</a:t>
            </a:r>
            <a:r>
              <a:rPr lang="en-US" dirty="0" smtClean="0"/>
              <a:t>ontroller </a:t>
            </a:r>
            <a:r>
              <a:rPr lang="en-US" u="sng" dirty="0" smtClean="0"/>
              <a:t>A</a:t>
            </a:r>
            <a:r>
              <a:rPr lang="en-US" dirty="0" smtClean="0"/>
              <a:t>rea </a:t>
            </a:r>
            <a:r>
              <a:rPr lang="en-US" u="sng" dirty="0" smtClean="0"/>
              <a:t>N</a:t>
            </a:r>
            <a:r>
              <a:rPr lang="en-US" dirty="0" smtClean="0"/>
              <a:t>etwork(CAN)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5308" y="1538541"/>
            <a:ext cx="7467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Times New Roman" pitchFamily="18" charset="0"/>
              </a:rPr>
              <a:t>“CAN” Stands for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dirty="0" smtClean="0"/>
              <a:t>Controller Area Network”</a:t>
            </a:r>
          </a:p>
          <a:p>
            <a:r>
              <a:rPr lang="en-US" dirty="0" smtClean="0"/>
              <a:t>Is a single chain of point-to-point connections</a:t>
            </a:r>
          </a:p>
          <a:p>
            <a:r>
              <a:rPr lang="en-US" dirty="0" smtClean="0"/>
              <a:t>The “bus” goes around the chain </a:t>
            </a:r>
            <a:br>
              <a:rPr lang="en-US" dirty="0" smtClean="0"/>
            </a:br>
            <a:r>
              <a:rPr lang="en-US" dirty="0" smtClean="0"/>
              <a:t>delivering the signal to different </a:t>
            </a:r>
            <a:br>
              <a:rPr lang="en-US" dirty="0" smtClean="0"/>
            </a:br>
            <a:r>
              <a:rPr lang="en-US" dirty="0" smtClean="0"/>
              <a:t>addresses – each ESC has its own </a:t>
            </a:r>
            <a:br>
              <a:rPr lang="en-US" dirty="0" smtClean="0"/>
            </a:br>
            <a:r>
              <a:rPr lang="en-US" dirty="0" smtClean="0"/>
              <a:t>address</a:t>
            </a:r>
          </a:p>
          <a:p>
            <a:pPr>
              <a:buFont typeface="Arial" panose="020B0604020202020204" pitchFamily="34" charset="0"/>
              <a:buNone/>
            </a:pPr>
            <a:endParaRPr lang="en-US" dirty="0" smtClean="0"/>
          </a:p>
        </p:txBody>
      </p:sp>
      <p:grpSp>
        <p:nvGrpSpPr>
          <p:cNvPr id="5" name="Content Placeholder 27"/>
          <p:cNvGrpSpPr>
            <a:grpSpLocks noGrp="1"/>
          </p:cNvGrpSpPr>
          <p:nvPr/>
        </p:nvGrpSpPr>
        <p:grpSpPr>
          <a:xfrm>
            <a:off x="5953112" y="2903139"/>
            <a:ext cx="3175948" cy="3929961"/>
            <a:chOff x="2216918" y="1717344"/>
            <a:chExt cx="4599015" cy="405056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16918" y="5540991"/>
              <a:ext cx="571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329492" y="5540991"/>
              <a:ext cx="26368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1" idx="1"/>
            </p:cNvCxnSpPr>
            <p:nvPr/>
          </p:nvCxnSpPr>
          <p:spPr>
            <a:xfrm>
              <a:off x="3340868" y="4297912"/>
              <a:ext cx="26368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963757" y="2882508"/>
              <a:ext cx="1125357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 CAN </a:t>
              </a:r>
              <a:endParaRPr lang="en-US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44911" y="4031212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77733" y="4031212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63757" y="1717344"/>
              <a:ext cx="1125357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cRIO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02668" y="4031212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98148" y="4031212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33535" y="5234508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6357" y="5234508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1292" y="5234508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86772" y="5234508"/>
              <a:ext cx="8382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ESC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13" idx="0"/>
              <a:endCxn id="9" idx="2"/>
            </p:cNvCxnSpPr>
            <p:nvPr/>
          </p:nvCxnSpPr>
          <p:spPr>
            <a:xfrm flipV="1">
              <a:off x="2921769" y="3415908"/>
              <a:ext cx="1604667" cy="6153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6" idx="0"/>
              <a:endCxn id="11" idx="2"/>
            </p:cNvCxnSpPr>
            <p:nvPr/>
          </p:nvCxnSpPr>
          <p:spPr>
            <a:xfrm flipV="1">
              <a:off x="6385457" y="4564612"/>
              <a:ext cx="11376" cy="669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216919" y="5486399"/>
              <a:ext cx="81888" cy="1040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9" idx="0"/>
              <a:endCxn id="12" idx="2"/>
            </p:cNvCxnSpPr>
            <p:nvPr/>
          </p:nvCxnSpPr>
          <p:spPr>
            <a:xfrm flipV="1">
              <a:off x="4526436" y="2250744"/>
              <a:ext cx="0" cy="631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066800" y="5791200"/>
            <a:ext cx="1787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Telephone Wire</a:t>
            </a:r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00" y="5059134"/>
            <a:ext cx="2613625" cy="18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/>
          <p:nvPr/>
        </p:nvCxnSpPr>
        <p:spPr>
          <a:xfrm rot="10800000">
            <a:off x="1653648" y="5803704"/>
            <a:ext cx="4038600" cy="1588"/>
          </a:xfrm>
          <a:prstGeom prst="straightConnector1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0800000">
            <a:off x="1803776" y="4418456"/>
            <a:ext cx="2133600" cy="1588"/>
          </a:xfrm>
          <a:prstGeom prst="straightConnector1">
            <a:avLst/>
          </a:prstGeom>
          <a:ln w="7620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6390" y="15593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Power Distribution Diagram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7736" y="1526980"/>
            <a:ext cx="1285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25184" y="1525875"/>
            <a:ext cx="1388337" cy="101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039454" y="4055186"/>
            <a:ext cx="10922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/>
          <p:nvPr/>
        </p:nvCxnSpPr>
        <p:spPr>
          <a:xfrm>
            <a:off x="1651376" y="1989160"/>
            <a:ext cx="304800" cy="1588"/>
          </a:xfrm>
          <a:prstGeom prst="straightConnector1">
            <a:avLst/>
          </a:prstGeom>
          <a:ln w="15875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480176" y="1989160"/>
            <a:ext cx="457200" cy="1588"/>
          </a:xfrm>
          <a:prstGeom prst="straightConnector1">
            <a:avLst/>
          </a:prstGeom>
          <a:ln w="15875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651376" y="2751160"/>
            <a:ext cx="2286000" cy="1588"/>
          </a:xfrm>
          <a:prstGeom prst="straightConnector1">
            <a:avLst/>
          </a:prstGeom>
          <a:ln w="158750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394576" y="3034352"/>
            <a:ext cx="0" cy="922360"/>
          </a:xfrm>
          <a:prstGeom prst="straightConnector1">
            <a:avLst/>
          </a:prstGeom>
          <a:ln w="76200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13024" y="3034352"/>
            <a:ext cx="0" cy="922360"/>
          </a:xfrm>
          <a:prstGeom prst="straightConnector1">
            <a:avLst/>
          </a:prstGeom>
          <a:ln w="7620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6200000" flipH="1">
            <a:off x="4772681" y="3510265"/>
            <a:ext cx="2231408" cy="1279582"/>
          </a:xfrm>
          <a:prstGeom prst="bentConnector3">
            <a:avLst>
              <a:gd name="adj1" fmla="val 59174"/>
            </a:avLst>
          </a:prstGeom>
          <a:ln w="28575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16200000" flipH="1">
            <a:off x="5016702" y="3449483"/>
            <a:ext cx="2231405" cy="1401145"/>
          </a:xfrm>
          <a:prstGeom prst="bentConnector3">
            <a:avLst>
              <a:gd name="adj1" fmla="val 50000"/>
            </a:avLst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09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9776" y="3970360"/>
            <a:ext cx="141966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2" name="Straight Arrow Connector 71"/>
          <p:cNvCxnSpPr/>
          <p:nvPr/>
        </p:nvCxnSpPr>
        <p:spPr>
          <a:xfrm rot="10800000">
            <a:off x="1803776" y="4782408"/>
            <a:ext cx="2133600" cy="1588"/>
          </a:xfrm>
          <a:prstGeom prst="straightConnector1">
            <a:avLst/>
          </a:prstGeom>
          <a:ln w="76200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10800000">
            <a:off x="1653648" y="6126712"/>
            <a:ext cx="4038600" cy="1588"/>
          </a:xfrm>
          <a:prstGeom prst="straightConnector1">
            <a:avLst/>
          </a:prstGeom>
          <a:ln w="28575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248594" y="2178334"/>
            <a:ext cx="2362200" cy="1588"/>
          </a:xfrm>
          <a:prstGeom prst="straightConnector1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248594" y="2270080"/>
            <a:ext cx="2362200" cy="1588"/>
          </a:xfrm>
          <a:prstGeom prst="straightConnector1">
            <a:avLst/>
          </a:prstGeom>
          <a:ln w="28575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 rot="16200000">
            <a:off x="4046632" y="1236791"/>
            <a:ext cx="1540015" cy="2156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Elbow Connector 28"/>
          <p:cNvCxnSpPr/>
          <p:nvPr/>
        </p:nvCxnSpPr>
        <p:spPr>
          <a:xfrm rot="5400000">
            <a:off x="6341469" y="3781755"/>
            <a:ext cx="3352803" cy="1041403"/>
          </a:xfrm>
          <a:prstGeom prst="bentConnector3">
            <a:avLst>
              <a:gd name="adj1" fmla="val 100189"/>
            </a:avLst>
          </a:prstGeom>
          <a:ln>
            <a:solidFill>
              <a:srgbClr val="008000"/>
            </a:solidFill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creen shot 2010-09-27 at 3.43.37 P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392" y="5562600"/>
            <a:ext cx="1074616" cy="762000"/>
          </a:xfrm>
          <a:prstGeom prst="rect">
            <a:avLst/>
          </a:prstGeom>
        </p:spPr>
      </p:pic>
      <p:cxnSp>
        <p:nvCxnSpPr>
          <p:cNvPr id="31" name="Elbow Connector 30"/>
          <p:cNvCxnSpPr/>
          <p:nvPr/>
        </p:nvCxnSpPr>
        <p:spPr>
          <a:xfrm rot="10800000" flipV="1">
            <a:off x="5273720" y="2626056"/>
            <a:ext cx="2794002" cy="2057400"/>
          </a:xfrm>
          <a:prstGeom prst="bentConnector3">
            <a:avLst>
              <a:gd name="adj1" fmla="val 0"/>
            </a:avLst>
          </a:prstGeom>
          <a:ln>
            <a:solidFill>
              <a:srgbClr val="008000"/>
            </a:solidFill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FIW-SP1_lg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1432" y="5312392"/>
            <a:ext cx="1600200" cy="13430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663014" y="3263031"/>
            <a:ext cx="75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n-lt"/>
              </a:rPr>
              <a:t>40A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25292" y="3249383"/>
            <a:ext cx="103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n-lt"/>
              </a:rPr>
              <a:t>20A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18201" y="2815014"/>
            <a:ext cx="103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n-lt"/>
              </a:rPr>
              <a:t>100A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1671935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18AWG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98750" y="3620246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18AWG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77606" y="3636261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12AWG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74390" y="3174501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6AWG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0009" y="1855168"/>
            <a:ext cx="11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Controller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4000"/>
            <a:ext cx="1524000" cy="12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70" y="251180"/>
            <a:ext cx="7924800" cy="1143000"/>
          </a:xfrm>
        </p:spPr>
        <p:txBody>
          <a:bodyPr/>
          <a:lstStyle/>
          <a:p>
            <a:r>
              <a:rPr lang="en-US" dirty="0" smtClean="0"/>
              <a:t>FIRST Power Distribution Diagram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472" y="1552904"/>
            <a:ext cx="7087340" cy="530509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19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/>
          <p:nvPr/>
        </p:nvCxnSpPr>
        <p:spPr>
          <a:xfrm rot="10800000">
            <a:off x="1653648" y="5803704"/>
            <a:ext cx="4038600" cy="1588"/>
          </a:xfrm>
          <a:prstGeom prst="straightConnector1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0800000">
            <a:off x="1803776" y="4418456"/>
            <a:ext cx="2133600" cy="1588"/>
          </a:xfrm>
          <a:prstGeom prst="straightConnector1">
            <a:avLst/>
          </a:prstGeom>
          <a:ln w="7620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6390" y="15593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Power Distribution Diagram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7736" y="1526980"/>
            <a:ext cx="1285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25184" y="1525875"/>
            <a:ext cx="1388337" cy="101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039454" y="4055186"/>
            <a:ext cx="10922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/>
          <p:nvPr/>
        </p:nvCxnSpPr>
        <p:spPr>
          <a:xfrm>
            <a:off x="1651376" y="1989160"/>
            <a:ext cx="304800" cy="1588"/>
          </a:xfrm>
          <a:prstGeom prst="straightConnector1">
            <a:avLst/>
          </a:prstGeom>
          <a:ln w="15875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480176" y="1989160"/>
            <a:ext cx="457200" cy="1588"/>
          </a:xfrm>
          <a:prstGeom prst="straightConnector1">
            <a:avLst/>
          </a:prstGeom>
          <a:ln w="15875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651376" y="2751160"/>
            <a:ext cx="2286000" cy="1588"/>
          </a:xfrm>
          <a:prstGeom prst="straightConnector1">
            <a:avLst/>
          </a:prstGeom>
          <a:ln w="158750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394576" y="3034352"/>
            <a:ext cx="0" cy="922360"/>
          </a:xfrm>
          <a:prstGeom prst="straightConnector1">
            <a:avLst/>
          </a:prstGeom>
          <a:ln w="76200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13024" y="3034352"/>
            <a:ext cx="0" cy="922360"/>
          </a:xfrm>
          <a:prstGeom prst="straightConnector1">
            <a:avLst/>
          </a:prstGeom>
          <a:ln w="76200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6200000" flipH="1">
            <a:off x="4772681" y="3510265"/>
            <a:ext cx="2231408" cy="1279582"/>
          </a:xfrm>
          <a:prstGeom prst="bentConnector3">
            <a:avLst>
              <a:gd name="adj1" fmla="val 59174"/>
            </a:avLst>
          </a:prstGeom>
          <a:ln w="28575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16200000" flipH="1">
            <a:off x="5016702" y="3449483"/>
            <a:ext cx="2231405" cy="1401145"/>
          </a:xfrm>
          <a:prstGeom prst="bentConnector3">
            <a:avLst>
              <a:gd name="adj1" fmla="val 50000"/>
            </a:avLst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09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9776" y="3970360"/>
            <a:ext cx="141966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2" name="Straight Arrow Connector 71"/>
          <p:cNvCxnSpPr/>
          <p:nvPr/>
        </p:nvCxnSpPr>
        <p:spPr>
          <a:xfrm rot="10800000">
            <a:off x="1803776" y="4782408"/>
            <a:ext cx="2133600" cy="1588"/>
          </a:xfrm>
          <a:prstGeom prst="straightConnector1">
            <a:avLst/>
          </a:prstGeom>
          <a:ln w="76200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10800000">
            <a:off x="1653648" y="6126712"/>
            <a:ext cx="4038600" cy="1588"/>
          </a:xfrm>
          <a:prstGeom prst="straightConnector1">
            <a:avLst/>
          </a:prstGeom>
          <a:ln w="28575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248594" y="2178334"/>
            <a:ext cx="2362200" cy="1588"/>
          </a:xfrm>
          <a:prstGeom prst="straightConnector1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248594" y="2270080"/>
            <a:ext cx="2362200" cy="1588"/>
          </a:xfrm>
          <a:prstGeom prst="straightConnector1">
            <a:avLst/>
          </a:prstGeom>
          <a:ln w="28575">
            <a:solidFill>
              <a:srgbClr val="000000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 rot="16200000">
            <a:off x="4046632" y="1236791"/>
            <a:ext cx="1540015" cy="2156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Elbow Connector 28"/>
          <p:cNvCxnSpPr/>
          <p:nvPr/>
        </p:nvCxnSpPr>
        <p:spPr>
          <a:xfrm rot="5400000">
            <a:off x="6341469" y="3781755"/>
            <a:ext cx="3352803" cy="1041403"/>
          </a:xfrm>
          <a:prstGeom prst="bentConnector3">
            <a:avLst>
              <a:gd name="adj1" fmla="val 100189"/>
            </a:avLst>
          </a:prstGeom>
          <a:ln>
            <a:solidFill>
              <a:srgbClr val="008000"/>
            </a:solidFill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creen shot 2010-09-27 at 3.43.37 P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392" y="5562600"/>
            <a:ext cx="1074616" cy="762000"/>
          </a:xfrm>
          <a:prstGeom prst="rect">
            <a:avLst/>
          </a:prstGeom>
        </p:spPr>
      </p:pic>
      <p:cxnSp>
        <p:nvCxnSpPr>
          <p:cNvPr id="31" name="Elbow Connector 30"/>
          <p:cNvCxnSpPr/>
          <p:nvPr/>
        </p:nvCxnSpPr>
        <p:spPr>
          <a:xfrm rot="10800000" flipV="1">
            <a:off x="5273720" y="2626056"/>
            <a:ext cx="2794002" cy="2057400"/>
          </a:xfrm>
          <a:prstGeom prst="bentConnector3">
            <a:avLst>
              <a:gd name="adj1" fmla="val 0"/>
            </a:avLst>
          </a:prstGeom>
          <a:ln>
            <a:solidFill>
              <a:srgbClr val="008000"/>
            </a:solidFill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IFIW-SP1_lg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1432" y="5312392"/>
            <a:ext cx="1600200" cy="13430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663014" y="3263031"/>
            <a:ext cx="75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n-lt"/>
              </a:rPr>
              <a:t>40A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25292" y="3249383"/>
            <a:ext cx="103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n-lt"/>
              </a:rPr>
              <a:t>20A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18201" y="2815014"/>
            <a:ext cx="103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n-lt"/>
              </a:rPr>
              <a:t>100A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1671935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18AWG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98750" y="3620246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18AWG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77606" y="3636261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12AWG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74390" y="3174501"/>
            <a:ext cx="130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6AWG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0009" y="1855168"/>
            <a:ext cx="11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Controller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4000"/>
            <a:ext cx="1524000" cy="12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32" y="1557478"/>
            <a:ext cx="6400800" cy="4572000"/>
          </a:xfrm>
        </p:spPr>
        <p:txBody>
          <a:bodyPr/>
          <a:lstStyle/>
          <a:p>
            <a:r>
              <a:rPr lang="en-US" dirty="0" smtClean="0"/>
              <a:t>12V Lead Acid Battery (18Ah)</a:t>
            </a:r>
          </a:p>
          <a:p>
            <a:r>
              <a:rPr lang="en-US" dirty="0"/>
              <a:t>13 </a:t>
            </a:r>
            <a:r>
              <a:rPr lang="en-US" dirty="0" smtClean="0"/>
              <a:t>Pounds </a:t>
            </a:r>
          </a:p>
          <a:p>
            <a:r>
              <a:rPr lang="en-US" dirty="0" smtClean="0"/>
              <a:t>Provides over 100 amperes of current. Total output of over 1200 watts of power. </a:t>
            </a:r>
          </a:p>
          <a:p>
            <a:r>
              <a:rPr lang="en-US" dirty="0" smtClean="0"/>
              <a:t>Can supply over 700 amperes of current when terminals are shorted.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726408"/>
            <a:ext cx="31908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Robot Power Switch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turn robot</a:t>
            </a:r>
            <a:br>
              <a:rPr lang="en-US" dirty="0" smtClean="0"/>
            </a:br>
            <a:r>
              <a:rPr lang="en-US" dirty="0" smtClean="0"/>
              <a:t>on and off </a:t>
            </a:r>
          </a:p>
          <a:p>
            <a:r>
              <a:rPr lang="en-US" dirty="0" smtClean="0"/>
              <a:t>Must be easily accessible</a:t>
            </a:r>
          </a:p>
          <a:p>
            <a:r>
              <a:rPr lang="en-US" dirty="0" smtClean="0"/>
              <a:t>Also a 120 amp circuit breaker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557667" y="3842982"/>
            <a:ext cx="3129133" cy="278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24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t="7437" r="2330" b="7437"/>
          <a:stretch>
            <a:fillRect/>
          </a:stretch>
        </p:blipFill>
        <p:spPr bwMode="auto">
          <a:xfrm>
            <a:off x="1567" y="-16562"/>
            <a:ext cx="9154303" cy="687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81000" y="1676400"/>
            <a:ext cx="1143000" cy="18288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7467600" y="3657600"/>
            <a:ext cx="381000" cy="15240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</p:cNvCxnSpPr>
          <p:nvPr/>
        </p:nvCxnSpPr>
        <p:spPr>
          <a:xfrm>
            <a:off x="4897582" y="1064568"/>
            <a:ext cx="2951018" cy="87853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7" idx="3"/>
          </p:cNvCxnSpPr>
          <p:nvPr/>
        </p:nvCxnSpPr>
        <p:spPr>
          <a:xfrm flipV="1">
            <a:off x="4897582" y="685800"/>
            <a:ext cx="1427018" cy="378768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12954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20-40 Ampere Fuse Locations</a:t>
            </a:r>
            <a:endParaRPr lang="en-US" sz="2400" dirty="0">
              <a:latin typeface="+mn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6400" t="12101" r="6400" b="12101"/>
          <a:stretch>
            <a:fillRect/>
          </a:stretch>
        </p:blipFill>
        <p:spPr bwMode="auto">
          <a:xfrm>
            <a:off x="3719327" y="4837428"/>
            <a:ext cx="2010146" cy="138619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73000"/>
              </a:srgbClr>
            </a:outerShdw>
          </a:effectLst>
        </p:spPr>
      </p:pic>
      <p:cxnSp>
        <p:nvCxnSpPr>
          <p:cNvPr id="22" name="Straight Connector 21"/>
          <p:cNvCxnSpPr/>
          <p:nvPr/>
        </p:nvCxnSpPr>
        <p:spPr>
          <a:xfrm flipH="1" flipV="1">
            <a:off x="2286000" y="3581400"/>
            <a:ext cx="1638300" cy="18288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286000" y="3581400"/>
            <a:ext cx="2895600" cy="16002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7000" y="52578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Branch circuit power connection</a:t>
            </a:r>
            <a:endParaRPr lang="en-US" sz="24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982" y="8337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+mn-lt"/>
              </a:rPr>
              <a:t>Main Power Connection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52600" y="1676400"/>
            <a:ext cx="3124200" cy="5334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255410" y="-130680"/>
            <a:ext cx="541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+mn-lt"/>
              </a:rPr>
              <a:t>Power Distribution Board</a:t>
            </a:r>
          </a:p>
        </p:txBody>
      </p:sp>
    </p:spTree>
    <p:extLst>
      <p:ext uri="{BB962C8B-B14F-4D97-AF65-F5344CB8AC3E}">
        <p14:creationId xmlns:p14="http://schemas.microsoft.com/office/powerpoint/2010/main" val="31003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7" grpId="0"/>
      <p:bldP spid="37" grpId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Wires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61690"/>
            <a:ext cx="8229600" cy="2819400"/>
          </a:xfrm>
        </p:spPr>
        <p:txBody>
          <a:bodyPr/>
          <a:lstStyle/>
          <a:p>
            <a:r>
              <a:rPr lang="en-US" dirty="0" smtClean="0"/>
              <a:t>Wire thickness is based on American Wire Gauge (</a:t>
            </a:r>
            <a:r>
              <a:rPr lang="en-US" dirty="0" err="1" smtClean="0"/>
              <a:t>AWG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AWG</a:t>
            </a:r>
            <a:r>
              <a:rPr lang="en-US" dirty="0" smtClean="0"/>
              <a:t> wire thickness is based on the number of wire draws</a:t>
            </a:r>
          </a:p>
          <a:p>
            <a:pPr lvl="1"/>
            <a:r>
              <a:rPr lang="en-US" dirty="0" smtClean="0"/>
              <a:t>Higher gauge = thinner wire</a:t>
            </a:r>
            <a:endParaRPr lang="en-US" dirty="0"/>
          </a:p>
        </p:txBody>
      </p:sp>
      <p:pic>
        <p:nvPicPr>
          <p:cNvPr id="1026" name="Picture 2" descr="C:\Users\toshitha\Desktop\robotics presentation\Transparent_oxygen_Free_Speaker_Cable_18_10_Gau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4133561"/>
            <a:ext cx="3632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08750"/>
              </p:ext>
            </p:extLst>
          </p:nvPr>
        </p:nvGraphicFramePr>
        <p:xfrm>
          <a:off x="609600" y="4352204"/>
          <a:ext cx="40386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Connection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Wire</a:t>
                      </a:r>
                      <a:r>
                        <a:rPr lang="en-US" baseline="0" dirty="0" smtClean="0"/>
                        <a:t> Gauge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AWG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30 - 40A</a:t>
                      </a:r>
                      <a:r>
                        <a:rPr lang="en-US" baseline="0" dirty="0" smtClean="0"/>
                        <a:t> circuit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</a:t>
                      </a:r>
                      <a:r>
                        <a:rPr lang="en-US" dirty="0" smtClean="0"/>
                        <a:t>AWG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20 - 30A circuit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0" dirty="0" smtClean="0"/>
                        <a:t> AWG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5 - 20A circuit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AWG</a:t>
                      </a:r>
                      <a:endParaRPr lang="en-US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cRIO</a:t>
                      </a:r>
                      <a:r>
                        <a:rPr lang="en-US" dirty="0" smtClean="0"/>
                        <a:t> &amp; Controllers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 AWG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7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90" y="25089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Wire Crimps/Connectors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different wire connectors to use depending on what to parts you want to link together.</a:t>
            </a:r>
            <a:endParaRPr lang="en-US" dirty="0"/>
          </a:p>
        </p:txBody>
      </p:sp>
      <p:pic>
        <p:nvPicPr>
          <p:cNvPr id="2050" name="Picture 2" descr="C:\Users\toshitha\Desktop\robotics presentation\imageMain_2_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58" y="3212356"/>
            <a:ext cx="5822802" cy="36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7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Wire Stripping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Wire must be stripped to put on a connector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Use wire strippers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Strippers have slots for various gauges. Make sure to check which gauge you wish to strip and use appropriate slot.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Careful not to cut the wire while stripping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Make sure to push the handles all the way</a:t>
            </a:r>
          </a:p>
          <a:p>
            <a:pPr lvl="2">
              <a:buFont typeface="Courier New" pitchFamily="49" charset="0"/>
              <a:buChar char="o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 descr="C:\Users\toshitha\Desktop\robotics presentation\self-adjusting-wire-stripper-6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65" y="4837009"/>
            <a:ext cx="1998535" cy="1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oshitha\Desktop\robotics presentation\Ideal_Stripmaster_Wire_45-090-famil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37009"/>
            <a:ext cx="2691308" cy="19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0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520</Words>
  <Application>Microsoft Macintosh PowerPoint</Application>
  <PresentationFormat>On-screen Show (4:3)</PresentationFormat>
  <Paragraphs>159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FIRST Power Distribution Diagram</vt:lpstr>
      <vt:lpstr>Power Distribution Diagram</vt:lpstr>
      <vt:lpstr>Battery</vt:lpstr>
      <vt:lpstr>Robot Power Switch</vt:lpstr>
      <vt:lpstr>PowerPoint Presentation</vt:lpstr>
      <vt:lpstr>Wires</vt:lpstr>
      <vt:lpstr>Wire Crimps/Connectors</vt:lpstr>
      <vt:lpstr>Wire Stripping </vt:lpstr>
      <vt:lpstr>Proper way to put on Crimp</vt:lpstr>
      <vt:lpstr>PowerPoint Presentation</vt:lpstr>
      <vt:lpstr>PowerPoint Presentation</vt:lpstr>
      <vt:lpstr>Spike Relays</vt:lpstr>
      <vt:lpstr>How an H-Bridge Works </vt:lpstr>
      <vt:lpstr>Electric Speed Controllers</vt:lpstr>
      <vt:lpstr>Pulse Width Modulation(PWM)</vt:lpstr>
      <vt:lpstr>Controller Area Network(CAN)</vt:lpstr>
      <vt:lpstr>Power Distribution Diagram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Srinjoy Majumdar</cp:lastModifiedBy>
  <cp:revision>2</cp:revision>
  <dcterms:modified xsi:type="dcterms:W3CDTF">2014-09-26T03:17:21Z</dcterms:modified>
</cp:coreProperties>
</file>